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8" r:id="rId12"/>
    <p:sldId id="267" r:id="rId13"/>
    <p:sldId id="269" r:id="rId14"/>
    <p:sldId id="262" r:id="rId15"/>
    <p:sldId id="265" r:id="rId16"/>
    <p:sldId id="270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3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1DA836-5FC2-C3C0-C113-3FD00CF57FA0}"/>
              </a:ext>
            </a:extLst>
          </p:cNvPr>
          <p:cNvSpPr txBox="1"/>
          <p:nvPr/>
        </p:nvSpPr>
        <p:spPr>
          <a:xfrm>
            <a:off x="1795549" y="1261749"/>
            <a:ext cx="134770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4224-UNIVERSITY COLLEGE OF ENGINEERING</a:t>
            </a:r>
          </a:p>
          <a:p>
            <a:r>
              <a:rPr lang="en-US" sz="3200" b="1" dirty="0">
                <a:highlight>
                  <a:srgbClr val="FFFFFF"/>
                </a:highlight>
                <a:latin typeface="Times New Roman" panose="02020603050405020304" pitchFamily="18" charset="0"/>
              </a:rPr>
              <a:t>                </a:t>
            </a:r>
            <a:r>
              <a:rPr lang="en-US" sz="32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TINDIVANAM</a:t>
            </a:r>
            <a:r>
              <a:rPr lang="en-US" sz="32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 </a:t>
            </a:r>
            <a:r>
              <a:rPr lang="en-US" sz="32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,MELPAKKAM</a:t>
            </a:r>
          </a:p>
          <a:p>
            <a:endParaRPr lang="en-US" sz="3200" b="1" dirty="0"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highlight>
                  <a:srgbClr val="FFFFFF"/>
                </a:highlight>
                <a:latin typeface="Times New Roman" panose="02020603050405020304" pitchFamily="18" charset="0"/>
              </a:rPr>
              <a:t>DEPARTMENT OF COMPUTER SCIENCE AND ENGINEERING</a:t>
            </a:r>
          </a:p>
          <a:p>
            <a:endParaRPr lang="en-US" sz="2400" b="1" dirty="0"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highlight>
                  <a:srgbClr val="FFFFFF"/>
                </a:highlight>
                <a:latin typeface="Times New Roman" panose="02020603050405020304" pitchFamily="18" charset="0"/>
              </a:rPr>
              <a:t>       NAAN MUDHALVAN- PROMPT ENGINEERING</a:t>
            </a:r>
          </a:p>
          <a:p>
            <a:r>
              <a:rPr lang="en-US" sz="2400" b="1" dirty="0">
                <a:highlight>
                  <a:srgbClr val="FFFFFF"/>
                </a:highlight>
                <a:latin typeface="Times New Roman" panose="02020603050405020304" pitchFamily="18" charset="0"/>
              </a:rPr>
              <a:t>                                        </a:t>
            </a:r>
          </a:p>
          <a:p>
            <a:r>
              <a:rPr lang="en-US" sz="2400" b="1" dirty="0">
                <a:highlight>
                  <a:srgbClr val="FFFFFF"/>
                </a:highlight>
                <a:latin typeface="Times New Roman" panose="02020603050405020304" pitchFamily="18" charset="0"/>
              </a:rPr>
              <a:t>                                        TEAM NO           – PE1084</a:t>
            </a:r>
          </a:p>
          <a:p>
            <a:r>
              <a:rPr lang="en-US" sz="2400" b="1" dirty="0">
                <a:highlight>
                  <a:srgbClr val="FFFFFF"/>
                </a:highlight>
                <a:latin typeface="Times New Roman" panose="02020603050405020304" pitchFamily="18" charset="0"/>
              </a:rPr>
              <a:t>                                         PROJECT NO    -- PE010</a:t>
            </a:r>
          </a:p>
          <a:p>
            <a:endParaRPr lang="en-US" sz="2400" b="1" dirty="0"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highlight>
                  <a:srgbClr val="FFFFFF"/>
                </a:highlight>
                <a:latin typeface="Times New Roman" panose="02020603050405020304" pitchFamily="18" charset="0"/>
              </a:rPr>
              <a:t>                                                   Presented by</a:t>
            </a:r>
          </a:p>
          <a:p>
            <a:endParaRPr lang="en-US" sz="2400" b="1" dirty="0"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highlight>
                  <a:srgbClr val="FFFFFF"/>
                </a:highlight>
                <a:latin typeface="Times New Roman" panose="02020603050405020304" pitchFamily="18" charset="0"/>
              </a:rPr>
              <a:t>                                        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dVisi_MSFontService"/>
              </a:rPr>
              <a:t> LOGESH D (422422104010)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WordVisi_MSFontService"/>
              </a:rPr>
              <a:t>                                               </a:t>
            </a:r>
            <a:r>
              <a:rPr lang="en-IN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PREMA 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dVisi_MSFontService"/>
              </a:rPr>
              <a:t>(422422104011)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WordVisi_MSFontService"/>
            </a:endParaRPr>
          </a:p>
          <a:p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WordVisi_MSFontService"/>
              </a:rPr>
              <a:t>                                               </a:t>
            </a:r>
            <a:r>
              <a:rPr lang="en-IN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NAVEEN KUMAR M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dVisi_MSFontService"/>
              </a:rPr>
              <a:t>(422422104012)</a:t>
            </a:r>
            <a:endParaRPr lang="en-US" sz="2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WordVisi_MSFontService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WordVisi_MSFontService"/>
              </a:rPr>
              <a:t>                                               </a:t>
            </a:r>
            <a:r>
              <a:rPr lang="en-IN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DHILIP KUMAR K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dVisi_MSFontService"/>
              </a:rPr>
              <a:t>(422422104013)</a:t>
            </a:r>
          </a:p>
        </p:txBody>
      </p:sp>
    </p:spTree>
    <p:extLst>
      <p:ext uri="{BB962C8B-B14F-4D97-AF65-F5344CB8AC3E}">
        <p14:creationId xmlns:p14="http://schemas.microsoft.com/office/powerpoint/2010/main" val="186391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E9727-227A-12CF-D413-E97C625F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4" y="457200"/>
            <a:ext cx="5988087" cy="3366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448B7B-2660-2467-7C29-D295E492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1" y="3927854"/>
            <a:ext cx="6838084" cy="38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1D6E1-0385-FC08-38C3-91E0193A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365760"/>
            <a:ext cx="6416863" cy="3607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36464-BC89-DA49-4AC2-9686BABE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6505574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0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00A48-D8A5-9B2C-CC34-E4841250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4" y="457200"/>
            <a:ext cx="6505575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08894-13B9-7D3D-C277-4C96CF1B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4114798"/>
            <a:ext cx="6505576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8DBCD-B22A-C4B9-27EE-299827D1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656706"/>
            <a:ext cx="6150724" cy="3458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BDBAD-757C-DE44-1985-2260769F2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69" y="3993286"/>
            <a:ext cx="6721706" cy="37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9048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RESULT</a:t>
            </a:r>
            <a:endParaRPr lang="en-US" sz="4374" dirty="0">
              <a:latin typeface="New time rowen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3129201"/>
            <a:ext cx="1055441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The evaluation of the AI-generated learning quizzes revealed satisfactory performance and integrity. The results demonstrated the ability of the system to generate questions that effectively assess student understanding while maintaining fairness and consistency.</a:t>
            </a:r>
            <a:endParaRPr lang="en-US" sz="2000" dirty="0">
              <a:latin typeface="New time rowen"/>
            </a:endParaRPr>
          </a:p>
        </p:txBody>
      </p:sp>
      <p:sp>
        <p:nvSpPr>
          <p:cNvPr id="6" name="Shape 4"/>
          <p:cNvSpPr/>
          <p:nvPr/>
        </p:nvSpPr>
        <p:spPr>
          <a:xfrm>
            <a:off x="2037993" y="4378881"/>
            <a:ext cx="10554414" cy="1860113"/>
          </a:xfrm>
          <a:prstGeom prst="roundRect">
            <a:avLst>
              <a:gd name="adj" fmla="val 53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045613" y="4386501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2267783" y="4527352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Accuracy</a:t>
            </a:r>
            <a:endParaRPr lang="en-US" sz="2400" dirty="0">
              <a:latin typeface="New time rowen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1181" y="4527352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93%</a:t>
            </a:r>
            <a:endParaRPr lang="en-US" sz="1750" dirty="0">
              <a:latin typeface="New time rowen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2323386" y="5083806"/>
            <a:ext cx="10539174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267783" y="5142309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Fairness</a:t>
            </a:r>
            <a:endParaRPr lang="en-US" sz="2400" dirty="0">
              <a:latin typeface="New time rowen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1181" y="5142309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Minimal bias detected</a:t>
            </a:r>
            <a:endParaRPr lang="en-US" sz="2400" dirty="0">
              <a:latin typeface="New time rowen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017190" y="5475716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2267783" y="5757267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Consistency</a:t>
            </a:r>
            <a:endParaRPr lang="en-US" sz="2400" dirty="0">
              <a:latin typeface="New time rowen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41181" y="5757267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High alignment across multiple test runs</a:t>
            </a:r>
            <a:endParaRPr lang="en-US" sz="2400" dirty="0">
              <a:latin typeface="New time rowen"/>
            </a:endParaRPr>
          </a:p>
        </p:txBody>
      </p:sp>
      <p:pic>
        <p:nvPicPr>
          <p:cNvPr id="1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164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References</a:t>
            </a:r>
            <a:endParaRPr lang="en-US" sz="4374" dirty="0">
              <a:latin typeface="New time rowen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55520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Published Papers</a:t>
            </a:r>
            <a:endParaRPr lang="en-US" sz="2187" dirty="0">
              <a:latin typeface="New time rowen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813221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Review of peer-reviewed literature on AI-generated assessment integrity</a:t>
            </a:r>
            <a:endParaRPr lang="en-US" sz="1750" dirty="0">
              <a:latin typeface="New time rowen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5520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Online Resources</a:t>
            </a:r>
            <a:endParaRPr lang="en-US" sz="2187" dirty="0">
              <a:latin typeface="New time rowen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67137" y="4813221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Curated list of expert articles and blog posts on the topic</a:t>
            </a:r>
            <a:endParaRPr lang="en-US" sz="1750" dirty="0">
              <a:latin typeface="New time rowen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55206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Industry Experts</a:t>
            </a:r>
            <a:endParaRPr lang="en-US" sz="2187" dirty="0">
              <a:latin typeface="New time rowen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813221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Interviews and insights from leading authorities in AI-enabled education</a:t>
            </a:r>
            <a:endParaRPr lang="en-US" sz="1750" dirty="0">
              <a:latin typeface="New time rowen"/>
            </a:endParaRPr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958BB-07A2-9BC3-198E-3A85D83A79E8}"/>
              </a:ext>
            </a:extLst>
          </p:cNvPr>
          <p:cNvSpPr txBox="1"/>
          <p:nvPr/>
        </p:nvSpPr>
        <p:spPr>
          <a:xfrm>
            <a:off x="5503025" y="3745468"/>
            <a:ext cx="623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New time rowen"/>
              </a:rPr>
              <a:t>THANK YOU</a:t>
            </a:r>
            <a:endParaRPr lang="en-IN" sz="5400" dirty="0">
              <a:latin typeface="New time rowen"/>
            </a:endParaRPr>
          </a:p>
        </p:txBody>
      </p:sp>
    </p:spTree>
    <p:extLst>
      <p:ext uri="{BB962C8B-B14F-4D97-AF65-F5344CB8AC3E}">
        <p14:creationId xmlns:p14="http://schemas.microsoft.com/office/powerpoint/2010/main" val="220026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262" y="54465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5" name="Text 2"/>
          <p:cNvSpPr/>
          <p:nvPr/>
        </p:nvSpPr>
        <p:spPr>
          <a:xfrm>
            <a:off x="5449967" y="42767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Executive Summary</a:t>
            </a:r>
            <a:endParaRPr lang="en-US" sz="306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3" y="1677471"/>
            <a:ext cx="3888462" cy="24031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13287" y="2044243"/>
            <a:ext cx="2099667" cy="569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800" b="1" kern="0" spc="-4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Over view of keys </a:t>
            </a:r>
            <a:endParaRPr lang="en-US" sz="2800" dirty="0">
              <a:latin typeface="New time rowen"/>
            </a:endParaRPr>
          </a:p>
        </p:txBody>
      </p:sp>
      <p:sp>
        <p:nvSpPr>
          <p:cNvPr id="8" name="Text 4"/>
          <p:cNvSpPr/>
          <p:nvPr/>
        </p:nvSpPr>
        <p:spPr>
          <a:xfrm>
            <a:off x="5644396" y="2738135"/>
            <a:ext cx="7388066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A concise summary of the essential takeaways from the report, highlighting the most important findings and recommendations.</a:t>
            </a:r>
            <a:endParaRPr lang="en-US" dirty="0">
              <a:latin typeface="New time rowen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5" y="4609975"/>
            <a:ext cx="3888462" cy="24031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91034" y="4371557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800" b="1" kern="0" spc="-4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Data-Driven Insights</a:t>
            </a:r>
            <a:endParaRPr lang="en-US" sz="2800" dirty="0">
              <a:latin typeface="New time rowen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514601" y="5277856"/>
            <a:ext cx="7388066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Key data points and visualizations that support the report's findings, providing a data-driven perspective on the topic.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4622647" y="10997675"/>
            <a:ext cx="271307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09300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PROJECT OBJECTIVE</a:t>
            </a:r>
            <a:endParaRPr lang="en-US" sz="4374" dirty="0">
              <a:latin typeface="New time rowen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337054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101709" y="33705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Assess Quality</a:t>
            </a:r>
            <a:endParaRPr lang="en-US" sz="2187" dirty="0">
              <a:latin typeface="New time rowen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01709" y="3850958"/>
            <a:ext cx="393120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Evaluate the integrity and reliability of AI-generated learning quizzes.</a:t>
            </a:r>
            <a:endParaRPr lang="en-US" sz="1750" dirty="0">
              <a:latin typeface="New time rowen"/>
            </a:endParaRPr>
          </a:p>
        </p:txBody>
      </p:sp>
      <p:sp>
        <p:nvSpPr>
          <p:cNvPr id="9" name="Shape 6"/>
          <p:cNvSpPr/>
          <p:nvPr/>
        </p:nvSpPr>
        <p:spPr>
          <a:xfrm>
            <a:off x="9255085" y="337054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65995" y="33705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Identify Gaps</a:t>
            </a:r>
            <a:endParaRPr lang="en-US" sz="2187" dirty="0">
              <a:latin typeface="New time rowen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65995" y="3850958"/>
            <a:ext cx="393120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Pinpoint areas for improvement in the quiz generation process.</a:t>
            </a:r>
            <a:endParaRPr lang="en-US" sz="1750" dirty="0">
              <a:latin typeface="New time rowen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490799" y="4989552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101709" y="49895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Propose Solutions</a:t>
            </a:r>
            <a:endParaRPr lang="en-US" sz="2187" dirty="0">
              <a:latin typeface="New time rowen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01709" y="5469969"/>
            <a:ext cx="869549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Develop strategies to enhance the quality and trustworthiness of AI-generated quizzes.</a:t>
            </a:r>
            <a:endParaRPr lang="en-US" sz="1750" dirty="0">
              <a:latin typeface="New time rowen"/>
            </a:endParaRPr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>
              <a:latin typeface="New time rowen"/>
            </a:endParaRPr>
          </a:p>
        </p:txBody>
      </p:sp>
      <p:sp>
        <p:nvSpPr>
          <p:cNvPr id="4" name="Text 2"/>
          <p:cNvSpPr/>
          <p:nvPr/>
        </p:nvSpPr>
        <p:spPr>
          <a:xfrm>
            <a:off x="2037993" y="147435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SCOPE</a:t>
            </a:r>
            <a:endParaRPr lang="en-US" sz="4374" dirty="0">
              <a:latin typeface="New time rowen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613065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927640"/>
            <a:ext cx="30297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Verifying Quiz Integrity</a:t>
            </a:r>
            <a:endParaRPr lang="en-US" sz="2187" dirty="0">
              <a:latin typeface="New time rowen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5408057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Ensure AI-generated quizzes are authentic and free of bias or errors.</a:t>
            </a:r>
            <a:endParaRPr lang="en-US" sz="1750" dirty="0">
              <a:latin typeface="New time rowen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61306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92775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Measuring User Experience</a:t>
            </a:r>
            <a:endParaRPr lang="en-US" sz="2187" dirty="0">
              <a:latin typeface="New time rowen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67137" y="5755362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Monitor how students interact with and perceive the AI-generated quizzes.</a:t>
            </a:r>
            <a:endParaRPr lang="en-US" sz="1750" dirty="0">
              <a:latin typeface="New time rowen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61306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92775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Technical Implementation</a:t>
            </a:r>
            <a:endParaRPr lang="en-US" sz="2187" dirty="0">
              <a:latin typeface="New time rowen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5755362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Develop robust systems to generate, validate, and deploy the AI-powered quizzes.</a:t>
            </a:r>
            <a:endParaRPr lang="en-US" sz="1750" dirty="0">
              <a:latin typeface="New time rowen"/>
            </a:endParaRPr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-23813" y="0"/>
            <a:ext cx="14630400" cy="8231743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573536" y="548997"/>
            <a:ext cx="4991100" cy="623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13"/>
              </a:lnSpc>
              <a:buNone/>
            </a:pPr>
            <a:r>
              <a:rPr lang="en-US" sz="3930" b="1" kern="0" spc="-118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METHODOLOGY</a:t>
            </a:r>
            <a:endParaRPr lang="en-US" sz="3930" dirty="0">
              <a:latin typeface="New time rowen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949" y="1572101"/>
            <a:ext cx="1564719" cy="14297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897279" y="2284214"/>
            <a:ext cx="93940" cy="374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8"/>
              </a:lnSpc>
              <a:buNone/>
            </a:pPr>
            <a:r>
              <a:rPr lang="en-US" sz="1965" b="1" kern="0" spc="-59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965" dirty="0">
              <a:latin typeface="New time rowen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26217" y="1771650"/>
            <a:ext cx="2495550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6"/>
              </a:lnSpc>
              <a:buNone/>
            </a:pPr>
            <a:r>
              <a:rPr lang="en-US" sz="1965" b="1" kern="0" spc="-59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Literature Review</a:t>
            </a:r>
            <a:endParaRPr lang="en-US" sz="1965" dirty="0">
              <a:latin typeface="New time rowen"/>
            </a:endParaRPr>
          </a:p>
        </p:txBody>
      </p:sp>
      <p:sp>
        <p:nvSpPr>
          <p:cNvPr id="8" name="Text 5"/>
          <p:cNvSpPr/>
          <p:nvPr/>
        </p:nvSpPr>
        <p:spPr>
          <a:xfrm>
            <a:off x="5926217" y="2203371"/>
            <a:ext cx="5930979" cy="598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8"/>
              </a:lnSpc>
              <a:buNone/>
            </a:pPr>
            <a:r>
              <a:rPr lang="en-US" sz="1572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Comprehensive analysis of existing approaches and best practices</a:t>
            </a:r>
            <a:endParaRPr lang="en-US" sz="1572" dirty="0">
              <a:latin typeface="New time rowen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776555" y="3004393"/>
            <a:ext cx="6230303" cy="19943"/>
          </a:xfrm>
          <a:prstGeom prst="roundRect">
            <a:avLst>
              <a:gd name="adj" fmla="val 450488"/>
            </a:avLst>
          </a:prstGeom>
          <a:solidFill>
            <a:srgbClr val="C6BD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589" y="3051691"/>
            <a:ext cx="3129439" cy="142970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875371" y="3579376"/>
            <a:ext cx="137755" cy="374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8"/>
              </a:lnSpc>
              <a:buNone/>
            </a:pPr>
            <a:r>
              <a:rPr lang="en-US" sz="1965" b="1" kern="0" spc="-59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965" dirty="0">
              <a:latin typeface="New time rowen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708577" y="3251240"/>
            <a:ext cx="2495550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6"/>
              </a:lnSpc>
              <a:buNone/>
            </a:pPr>
            <a:r>
              <a:rPr lang="en-US" sz="1965" b="1" kern="0" spc="-59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Expert Interviews</a:t>
            </a:r>
            <a:endParaRPr lang="en-US" sz="1965" dirty="0">
              <a:latin typeface="New time rowen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708577" y="3682960"/>
            <a:ext cx="5148620" cy="598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8"/>
              </a:lnSpc>
              <a:buNone/>
            </a:pPr>
            <a:r>
              <a:rPr lang="en-US" sz="1572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Consultation with industry leaders and subject matter experts</a:t>
            </a:r>
            <a:endParaRPr lang="en-US" sz="1572" dirty="0">
              <a:latin typeface="New time rowen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558915" y="4483983"/>
            <a:ext cx="5447943" cy="19943"/>
          </a:xfrm>
          <a:prstGeom prst="roundRect">
            <a:avLst>
              <a:gd name="adj" fmla="val 450488"/>
            </a:avLst>
          </a:prstGeom>
          <a:solidFill>
            <a:srgbClr val="C6BDD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229" y="4531281"/>
            <a:ext cx="4694158" cy="142970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73228" y="5058966"/>
            <a:ext cx="142042" cy="374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8"/>
              </a:lnSpc>
              <a:buNone/>
            </a:pPr>
            <a:r>
              <a:rPr lang="en-US" sz="1965" b="1" kern="0" spc="-59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965" dirty="0">
              <a:latin typeface="New time rowen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490936" y="4730829"/>
            <a:ext cx="2501146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6"/>
              </a:lnSpc>
              <a:buNone/>
            </a:pPr>
            <a:r>
              <a:rPr lang="en-US" sz="1965" b="1" kern="0" spc="-59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Quantitative Analysis</a:t>
            </a:r>
            <a:endParaRPr lang="en-US" sz="1965" dirty="0">
              <a:latin typeface="New time rowen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7490936" y="5162550"/>
            <a:ext cx="4366260" cy="598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8"/>
              </a:lnSpc>
              <a:buNone/>
            </a:pPr>
            <a:r>
              <a:rPr lang="en-US" sz="1572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Rigorous data collection and statistical modeling</a:t>
            </a:r>
            <a:endParaRPr lang="en-US" sz="1572" dirty="0">
              <a:latin typeface="New time rowen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2573536" y="6185535"/>
            <a:ext cx="9483209" cy="14972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The methodology for this project involved a multi-pronged approach. First, we conducted an extensive literature review to understand the current state of the art in AI-generated learning quizzes and their integrity. We then held in-depth interviews with experts in the field of educational technology and assessment to gather insights and best practices. Finally, we performed quantitative analysis on a large dataset of quiz results to identify patterns and potential vulnerabilities.</a:t>
            </a:r>
            <a:endParaRPr lang="en-US" dirty="0">
              <a:latin typeface="New time rowen"/>
            </a:endParaRPr>
          </a:p>
        </p:txBody>
      </p:sp>
      <p:pic>
        <p:nvPicPr>
          <p:cNvPr id="2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9344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Artifacts</a:t>
            </a:r>
            <a:endParaRPr lang="en-US" sz="4374" dirty="0">
              <a:latin typeface="New time rowen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396204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The key artifacts produced in this project include a diverse set of AI-generated learning quizzes, integrated into a leading learning management system. These quizzes feature a range of question types and interactive visuals to engage learners.</a:t>
            </a:r>
            <a:endParaRPr lang="en-US" sz="2400" dirty="0">
              <a:latin typeface="New time rowen"/>
            </a:endParaRPr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42899"/>
            <a:ext cx="62435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TECHNICAL COVERAGE</a:t>
            </a:r>
            <a:endParaRPr lang="en-US" sz="4374" dirty="0">
              <a:latin typeface="New time rowen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381613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15921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Technical Approach</a:t>
            </a:r>
            <a:endParaRPr lang="en-US" sz="2187" dirty="0">
              <a:latin typeface="New time rowen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986814"/>
            <a:ext cx="238863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Detailed review of the AI-powered quiz generation process</a:t>
            </a:r>
            <a:endParaRPr lang="en-US" sz="1750" dirty="0">
              <a:latin typeface="New time rowen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3381613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415921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Data Sources</a:t>
            </a:r>
            <a:endParaRPr lang="en-US" sz="2187" dirty="0">
              <a:latin typeface="New time rowen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759881" y="4639628"/>
            <a:ext cx="238863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Comprehensive analysis of training data and question repositories</a:t>
            </a:r>
            <a:endParaRPr lang="en-US" sz="1750" dirty="0">
              <a:latin typeface="New time rowen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381613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415921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Security &amp; Integrity</a:t>
            </a:r>
            <a:endParaRPr lang="en-US" sz="2187" dirty="0">
              <a:latin typeface="New time rowen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481768" y="4986814"/>
            <a:ext cx="238863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Robust safeguards to ensure fairness and prevent cheating</a:t>
            </a:r>
            <a:endParaRPr lang="en-US" sz="1750" dirty="0">
              <a:latin typeface="New time rowen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56" y="3381613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4159210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Verification</a:t>
            </a:r>
            <a:endParaRPr lang="en-US" sz="2187" dirty="0">
              <a:latin typeface="New time rowen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0203656" y="4639628"/>
            <a:ext cx="238875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Meticulous testing and validation of AI-generated quiz outputs</a:t>
            </a:r>
            <a:endParaRPr lang="en-US" sz="1750" dirty="0">
              <a:latin typeface="New time rowen"/>
            </a:endParaRPr>
          </a:p>
        </p:txBody>
      </p:sp>
      <p:pic>
        <p:nvPicPr>
          <p:cNvPr id="17" name="Image 4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31908"/>
            <a:ext cx="67895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Challenges and Resolution</a:t>
            </a:r>
            <a:endParaRPr lang="en-US" sz="4374" dirty="0">
              <a:latin typeface="New time rowen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3181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Integrity Challenges</a:t>
            </a:r>
            <a:endParaRPr lang="en-US" sz="2187" dirty="0">
              <a:latin typeface="New time rowen"/>
            </a:endParaRPr>
          </a:p>
        </p:txBody>
      </p:sp>
      <p:sp>
        <p:nvSpPr>
          <p:cNvPr id="6" name="Text 4"/>
          <p:cNvSpPr/>
          <p:nvPr/>
        </p:nvSpPr>
        <p:spPr>
          <a:xfrm>
            <a:off x="2037993" y="4098250"/>
            <a:ext cx="223206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Ensuring AI-generated quiz questions are fair, unbiased, and accurately assess learning</a:t>
            </a:r>
            <a:endParaRPr lang="en-US" sz="1750" dirty="0">
              <a:latin typeface="New time rowen"/>
            </a:endParaRPr>
          </a:p>
        </p:txBody>
      </p:sp>
      <p:sp>
        <p:nvSpPr>
          <p:cNvPr id="7" name="Text 5"/>
          <p:cNvSpPr/>
          <p:nvPr/>
        </p:nvSpPr>
        <p:spPr>
          <a:xfrm>
            <a:off x="4819650" y="3181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Technical Barriers</a:t>
            </a:r>
            <a:endParaRPr lang="en-US" sz="2187" dirty="0">
              <a:latin typeface="New time rowen"/>
            </a:endParaRPr>
          </a:p>
        </p:txBody>
      </p:sp>
      <p:sp>
        <p:nvSpPr>
          <p:cNvPr id="8" name="Text 6"/>
          <p:cNvSpPr/>
          <p:nvPr/>
        </p:nvSpPr>
        <p:spPr>
          <a:xfrm>
            <a:off x="4819650" y="4098250"/>
            <a:ext cx="223206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Developing robust AI models to generate high-quality quiz content at scale</a:t>
            </a:r>
            <a:endParaRPr lang="en-US" sz="1750" dirty="0">
              <a:latin typeface="New time rowen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01307" y="3181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Validation Approach</a:t>
            </a:r>
            <a:endParaRPr lang="en-US" sz="2187" dirty="0">
              <a:latin typeface="New time rowen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01307" y="4098250"/>
            <a:ext cx="223206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Comprehensive testing and human review to validate quiz integrity and effectiveness</a:t>
            </a:r>
            <a:endParaRPr lang="en-US" sz="1750" dirty="0">
              <a:latin typeface="New time rowen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382964" y="3181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Continuous Improvement</a:t>
            </a:r>
            <a:endParaRPr lang="en-US" sz="2187" dirty="0">
              <a:latin typeface="New time rowen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382964" y="4098250"/>
            <a:ext cx="223206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Iterating on models and processes to enhance quiz quality over time</a:t>
            </a:r>
            <a:endParaRPr lang="en-US" sz="1750" dirty="0">
              <a:latin typeface="New time rowen"/>
            </a:endParaRPr>
          </a:p>
        </p:txBody>
      </p:sp>
      <p:pic>
        <p:nvPicPr>
          <p:cNvPr id="1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8333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>
              <a:latin typeface="New time rowen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2910959"/>
            <a:ext cx="4542115" cy="1939766"/>
          </a:xfrm>
          <a:prstGeom prst="roundRect">
            <a:avLst>
              <a:gd name="adj" fmla="val 515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0590" y="31407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Integrity Assured</a:t>
            </a:r>
            <a:endParaRPr lang="en-US" sz="2187" dirty="0">
              <a:latin typeface="New time rowen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20590" y="3621167"/>
            <a:ext cx="408253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Robust processes ensure AI-generated quizzes meet high standards</a:t>
            </a:r>
            <a:endParaRPr lang="en-US" sz="1750" dirty="0">
              <a:latin typeface="New time rowen"/>
            </a:endParaRPr>
          </a:p>
        </p:txBody>
      </p:sp>
      <p:sp>
        <p:nvSpPr>
          <p:cNvPr id="9" name="Shape 6"/>
          <p:cNvSpPr/>
          <p:nvPr/>
        </p:nvSpPr>
        <p:spPr>
          <a:xfrm>
            <a:off x="9255085" y="2910959"/>
            <a:ext cx="4542115" cy="1939766"/>
          </a:xfrm>
          <a:prstGeom prst="roundRect">
            <a:avLst>
              <a:gd name="adj" fmla="val 515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84876" y="3140750"/>
            <a:ext cx="33410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Continuous Improvement</a:t>
            </a:r>
            <a:endParaRPr lang="en-US" sz="2187" dirty="0">
              <a:latin typeface="New time rowen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484876" y="3621167"/>
            <a:ext cx="408253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Feedback and testing drive ongoing refinement of the system</a:t>
            </a:r>
            <a:endParaRPr lang="en-US" sz="1750" dirty="0">
              <a:latin typeface="New time rowen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490799" y="5072896"/>
            <a:ext cx="9306401" cy="1273254"/>
          </a:xfrm>
          <a:prstGeom prst="roundRect">
            <a:avLst>
              <a:gd name="adj" fmla="val 78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0590" y="53026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New time rowen"/>
                <a:ea typeface="p22-mackinac-pro" pitchFamily="34" charset="-122"/>
                <a:cs typeface="p22-mackinac-pro" pitchFamily="34" charset="-120"/>
              </a:rPr>
              <a:t>Trusted Outcomes</a:t>
            </a:r>
            <a:endParaRPr lang="en-US" sz="2187" dirty="0">
              <a:latin typeface="New time rowen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20590" y="5783104"/>
            <a:ext cx="884682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New time rowen"/>
                <a:ea typeface="Eudoxus Sans" pitchFamily="34" charset="-122"/>
                <a:cs typeface="Eudoxus Sans" pitchFamily="34" charset="-120"/>
              </a:rPr>
              <a:t>Students can rely on the accuracy and fairness of results</a:t>
            </a:r>
            <a:endParaRPr lang="en-US" sz="1750" dirty="0">
              <a:latin typeface="New time rowen"/>
            </a:endParaRPr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</TotalTime>
  <Words>569</Words>
  <Application>Microsoft Office PowerPoint</Application>
  <PresentationFormat>Custom</PresentationFormat>
  <Paragraphs>99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Eudoxus Sans</vt:lpstr>
      <vt:lpstr>New time rowen</vt:lpstr>
      <vt:lpstr>p22-mackinac-pro</vt:lpstr>
      <vt:lpstr>Times New Roman</vt:lpstr>
      <vt:lpstr>WordVisi_MSFontService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Prema S</cp:lastModifiedBy>
  <cp:revision>2</cp:revision>
  <dcterms:created xsi:type="dcterms:W3CDTF">2024-06-07T07:22:53Z</dcterms:created>
  <dcterms:modified xsi:type="dcterms:W3CDTF">2024-06-07T11:30:15Z</dcterms:modified>
</cp:coreProperties>
</file>